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latin typeface="Aharoni" pitchFamily="2" charset="-79"/>
                <a:cs typeface="Aharoni" pitchFamily="2" charset="-79"/>
              </a:rPr>
              <a:t>E-CHOUPAL/ICT FOR DEVELOPMENT </a:t>
            </a:r>
            <a:r>
              <a:rPr lang="en-US" sz="2400" dirty="0" smtClean="0"/>
              <a:t>(Unit III)</a:t>
            </a:r>
            <a:endParaRPr lang="en-IN" sz="2400"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b="1" dirty="0" smtClean="0">
                <a:solidFill>
                  <a:srgbClr val="002060"/>
                </a:solidFill>
                <a:latin typeface="Arabic Typesetting" pitchFamily="66" charset="-78"/>
                <a:cs typeface="Arabic Typesetting" pitchFamily="66" charset="-78"/>
              </a:rPr>
              <a:t>Paper: Development Communication</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Course: BJMC, Semester: II</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Institution: DSPMU, Ranchi</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Teacher: Sumedha Chaudhury</a:t>
            </a:r>
            <a:endParaRPr lang="en-IN" b="1" dirty="0" smtClean="0">
              <a:solidFill>
                <a:srgbClr val="002060"/>
              </a:solidFill>
              <a:latin typeface="Arabic Typesetting" pitchFamily="66" charset="-78"/>
              <a:cs typeface="Arabic Typesetting" pitchFamily="66" charset="-78"/>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u="sng" dirty="0" smtClean="0">
                <a:latin typeface="Aharoni" pitchFamily="2" charset="-79"/>
                <a:cs typeface="Aharoni" pitchFamily="2" charset="-79"/>
              </a:rPr>
              <a:t>E-CHOUPAL</a:t>
            </a:r>
            <a:endParaRPr lang="en-IN"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just">
              <a:buNone/>
            </a:pPr>
            <a:r>
              <a:rPr lang="en-US" dirty="0" smtClean="0"/>
              <a:t>   </a:t>
            </a:r>
            <a:r>
              <a:rPr lang="en-IN" sz="2800" dirty="0" smtClean="0">
                <a:latin typeface="Times New Roman" pitchFamily="18" charset="0"/>
                <a:cs typeface="Times New Roman" pitchFamily="18" charset="0"/>
              </a:rPr>
              <a:t>Traditionally</a:t>
            </a:r>
            <a:r>
              <a:rPr lang="en-IN" sz="2800" dirty="0" smtClean="0">
                <a:latin typeface="Times New Roman" pitchFamily="18" charset="0"/>
                <a:cs typeface="Times New Roman" pitchFamily="18" charset="0"/>
              </a:rPr>
              <a:t>, </a:t>
            </a:r>
            <a:r>
              <a:rPr lang="en-IN" sz="2800" dirty="0" err="1" smtClean="0">
                <a:latin typeface="Times New Roman" pitchFamily="18" charset="0"/>
                <a:cs typeface="Times New Roman" pitchFamily="18" charset="0"/>
              </a:rPr>
              <a:t>choupal</a:t>
            </a:r>
            <a:r>
              <a:rPr lang="en-IN" sz="2800" dirty="0" smtClean="0">
                <a:latin typeface="Times New Roman" pitchFamily="18" charset="0"/>
                <a:cs typeface="Times New Roman" pitchFamily="18" charset="0"/>
              </a:rPr>
              <a:t> is known as the central gathering place in the village, a kind of rural forum, where people discuss, debate and decide on their course of action about some burning issues in the community. </a:t>
            </a:r>
            <a:endParaRPr lang="en-IN" sz="2800" dirty="0" smtClean="0">
              <a:latin typeface="Times New Roman" pitchFamily="18" charset="0"/>
              <a:cs typeface="Times New Roman" pitchFamily="18" charset="0"/>
            </a:endParaRPr>
          </a:p>
          <a:p>
            <a:pPr algn="just">
              <a:buNone/>
            </a:pP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   E-</a:t>
            </a:r>
            <a:r>
              <a:rPr lang="en-IN" sz="2800" dirty="0" err="1" smtClean="0">
                <a:latin typeface="Times New Roman" pitchFamily="18" charset="0"/>
                <a:cs typeface="Times New Roman" pitchFamily="18" charset="0"/>
              </a:rPr>
              <a:t>choupals</a:t>
            </a: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in the digital age share information through the Internet while retaining their pristine, democratic character. The Internet has started revolutionising the way Indian farmers do business. </a:t>
            </a:r>
            <a:endParaRPr lang="en-IN"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endParaRPr lang="en-IN"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a:t>
            </a:r>
            <a:r>
              <a:rPr lang="en-IN" dirty="0" smtClean="0">
                <a:latin typeface="Times New Roman" pitchFamily="18" charset="0"/>
                <a:cs typeface="Times New Roman" pitchFamily="18" charset="0"/>
              </a:rPr>
              <a:t>The system constitutes an Internet </a:t>
            </a:r>
            <a:r>
              <a:rPr lang="en-IN" dirty="0" smtClean="0">
                <a:latin typeface="Times New Roman" pitchFamily="18" charset="0"/>
                <a:cs typeface="Times New Roman" pitchFamily="18" charset="0"/>
              </a:rPr>
              <a:t>enabled </a:t>
            </a:r>
            <a:r>
              <a:rPr lang="en-IN" dirty="0" smtClean="0">
                <a:latin typeface="Times New Roman" pitchFamily="18" charset="0"/>
                <a:cs typeface="Times New Roman" pitchFamily="18" charset="0"/>
              </a:rPr>
              <a:t>kiosk in a village, manned by a villager. He is familiar with computers and known as the </a:t>
            </a:r>
            <a:r>
              <a:rPr lang="en-IN" i="1" dirty="0" err="1" smtClean="0">
                <a:latin typeface="Times New Roman" pitchFamily="18" charset="0"/>
                <a:cs typeface="Times New Roman" pitchFamily="18" charset="0"/>
              </a:rPr>
              <a:t>choupal</a:t>
            </a:r>
            <a:r>
              <a:rPr lang="en-IN" i="1" dirty="0" smtClean="0">
                <a:latin typeface="Times New Roman" pitchFamily="18" charset="0"/>
                <a:cs typeface="Times New Roman" pitchFamily="18" charset="0"/>
              </a:rPr>
              <a:t> </a:t>
            </a:r>
            <a:r>
              <a:rPr lang="en-IN" i="1" dirty="0" err="1" smtClean="0">
                <a:latin typeface="Times New Roman" pitchFamily="18" charset="0"/>
                <a:cs typeface="Times New Roman" pitchFamily="18" charset="0"/>
              </a:rPr>
              <a:t>sanchalak</a:t>
            </a:r>
            <a:r>
              <a:rPr lang="en-IN" i="1"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(one who conducts the forum).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The </a:t>
            </a:r>
            <a:r>
              <a:rPr lang="en-IN" i="1" dirty="0" err="1" smtClean="0">
                <a:latin typeface="Times New Roman" pitchFamily="18" charset="0"/>
                <a:cs typeface="Times New Roman" pitchFamily="18" charset="0"/>
              </a:rPr>
              <a:t>sanchalak</a:t>
            </a:r>
            <a:r>
              <a:rPr lang="en-IN" dirty="0" smtClean="0">
                <a:latin typeface="Times New Roman" pitchFamily="18" charset="0"/>
                <a:cs typeface="Times New Roman" pitchFamily="18" charset="0"/>
              </a:rPr>
              <a:t> acts as the interface between the computer and the farmer. Farmers can use the kiosks to check the current market prices of agricultural commodities, access market data better farming practices. Initially apprehensive, farmers have slowly but steadily familiarised themselves with the new system.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New </a:t>
            </a:r>
            <a:r>
              <a:rPr lang="en-IN" dirty="0" smtClean="0">
                <a:latin typeface="Times New Roman" pitchFamily="18" charset="0"/>
                <a:cs typeface="Times New Roman" pitchFamily="18" charset="0"/>
              </a:rPr>
              <a:t>Media‘s interactivity and easy access have made it a commendable medium for development communication. </a:t>
            </a: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u="sng" dirty="0" smtClean="0">
                <a:latin typeface="Arial Rounded MT Bold" pitchFamily="34" charset="0"/>
                <a:cs typeface="Aharoni" pitchFamily="2" charset="-79"/>
              </a:rPr>
              <a:t>ICT for Development (ICT4D)</a:t>
            </a:r>
            <a:endParaRPr lang="en-IN" u="sng" dirty="0">
              <a:latin typeface="Arial Rounded MT Bold" pitchFamily="34" charset="0"/>
              <a:cs typeface="Aharoni" pitchFamily="2" charset="-79"/>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ICT means technology is used to deliver international development agenda. </a:t>
            </a:r>
          </a:p>
          <a:p>
            <a:pPr>
              <a:buNone/>
            </a:pPr>
            <a:r>
              <a:rPr lang="en-US" dirty="0" smtClean="0"/>
              <a:t> </a:t>
            </a:r>
            <a:r>
              <a:rPr lang="en-US" dirty="0" smtClean="0"/>
              <a:t>   </a:t>
            </a:r>
            <a:r>
              <a:rPr lang="en-IN" dirty="0" smtClean="0"/>
              <a:t>ICT usage in development is a means, and not an end. ICT may or may not be cost-effective on its own (</a:t>
            </a:r>
            <a:r>
              <a:rPr lang="en-IN" dirty="0" smtClean="0"/>
              <a:t>example: </a:t>
            </a:r>
            <a:r>
              <a:rPr lang="en-IN" dirty="0" smtClean="0"/>
              <a:t>saving transaction or transportation costs) but it may improve development outcomes in non-monetized forms. It may be more straightforward to account for ICT costs benefits only in direct monetized terms, but on such grounds, it may fail in terms of opportunity costs.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J:\overview-of-ict-for-development-ict4d-18-638.jpg"/>
          <p:cNvPicPr>
            <a:picLocks noGrp="1" noChangeAspect="1" noChangeArrowheads="1"/>
          </p:cNvPicPr>
          <p:nvPr>
            <p:ph idx="1"/>
          </p:nvPr>
        </p:nvPicPr>
        <p:blipFill>
          <a:blip r:embed="rId2"/>
          <a:srcRect/>
          <a:stretch>
            <a:fillRect/>
          </a:stretch>
        </p:blipFill>
        <p:spPr bwMode="auto">
          <a:xfrm>
            <a:off x="136926" y="0"/>
            <a:ext cx="8854674" cy="662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descr="J:\overview-of-ict-for-development-ict4d-27-638.jpg"/>
          <p:cNvPicPr>
            <a:picLocks noGrp="1" noChangeAspect="1" noChangeArrowheads="1"/>
          </p:cNvPicPr>
          <p:nvPr>
            <p:ph idx="1"/>
          </p:nvPr>
        </p:nvPicPr>
        <p:blipFill>
          <a:blip r:embed="rId2"/>
          <a:srcRect/>
          <a:stretch>
            <a:fillRect/>
          </a:stretch>
        </p:blipFill>
        <p:spPr bwMode="auto">
          <a:xfrm>
            <a:off x="0" y="0"/>
            <a:ext cx="88392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4" name="Picture 2" descr="J:\overview-of-ict-for-development-ict4d-28-638.jpg"/>
          <p:cNvPicPr>
            <a:picLocks noGrp="1" noChangeAspect="1" noChangeArrowheads="1"/>
          </p:cNvPicPr>
          <p:nvPr>
            <p:ph idx="1"/>
          </p:nvPr>
        </p:nvPicPr>
        <p:blipFill>
          <a:blip r:embed="rId2"/>
          <a:srcRect/>
          <a:stretch>
            <a:fillRect/>
          </a:stretch>
        </p:blipFill>
        <p:spPr bwMode="auto">
          <a:xfrm>
            <a:off x="457200" y="0"/>
            <a:ext cx="8458200" cy="6705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098" name="Picture 2" descr="J:\overview-of-ict-for-development-ict4d-26-638.jpg"/>
          <p:cNvPicPr>
            <a:picLocks noGrp="1" noChangeAspect="1" noChangeArrowheads="1"/>
          </p:cNvPicPr>
          <p:nvPr>
            <p:ph idx="1"/>
          </p:nvPr>
        </p:nvPicPr>
        <p:blipFill>
          <a:blip r:embed="rId2"/>
          <a:srcRect/>
          <a:stretch>
            <a:fillRect/>
          </a:stretch>
        </p:blipFill>
        <p:spPr bwMode="auto">
          <a:xfrm>
            <a:off x="304800" y="0"/>
            <a:ext cx="8458200" cy="685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279</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E-CHOUPAL/ICT FOR DEVELOPMENT (Unit III)</vt:lpstr>
      <vt:lpstr>E-CHOUPAL</vt:lpstr>
      <vt:lpstr>Slide 3</vt:lpstr>
      <vt:lpstr>ICT for Development (ICT4D)</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10</cp:revision>
  <dcterms:created xsi:type="dcterms:W3CDTF">2006-08-16T00:00:00Z</dcterms:created>
  <dcterms:modified xsi:type="dcterms:W3CDTF">2020-05-16T19:25:22Z</dcterms:modified>
</cp:coreProperties>
</file>